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67" r:id="rId6"/>
    <p:sldId id="262" r:id="rId7"/>
    <p:sldId id="263" r:id="rId8"/>
    <p:sldId id="264" r:id="rId9"/>
    <p:sldId id="268" r:id="rId10"/>
    <p:sldId id="266" r:id="rId11"/>
    <p:sldId id="269" r:id="rId12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1" autoAdjust="0"/>
    <p:restoredTop sz="94660"/>
  </p:normalViewPr>
  <p:slideViewPr>
    <p:cSldViewPr snapToGrid="0">
      <p:cViewPr varScale="1">
        <p:scale>
          <a:sx n="61" d="100"/>
          <a:sy n="61" d="100"/>
        </p:scale>
        <p:origin x="8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C7F75-6337-4118-AD74-58D1EDC7B243}" type="datetimeFigureOut">
              <a:rPr lang="hu-HU" smtClean="0"/>
              <a:t>2026. 03. 02.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3C3DF-78FA-41A2-BE00-781491346F5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94865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C7F75-6337-4118-AD74-58D1EDC7B243}" type="datetimeFigureOut">
              <a:rPr lang="hu-HU" smtClean="0"/>
              <a:t>2026. 03. 02.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3C3DF-78FA-41A2-BE00-781491346F5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69925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C7F75-6337-4118-AD74-58D1EDC7B243}" type="datetimeFigureOut">
              <a:rPr lang="hu-HU" smtClean="0"/>
              <a:t>2026. 03. 02.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3C3DF-78FA-41A2-BE00-781491346F5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85416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C7F75-6337-4118-AD74-58D1EDC7B243}" type="datetimeFigureOut">
              <a:rPr lang="hu-HU" smtClean="0"/>
              <a:t>2026. 03. 02.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3C3DF-78FA-41A2-BE00-781491346F5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45106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C7F75-6337-4118-AD74-58D1EDC7B243}" type="datetimeFigureOut">
              <a:rPr lang="hu-HU" smtClean="0"/>
              <a:t>2026. 03. 02.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3C3DF-78FA-41A2-BE00-781491346F5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0087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C7F75-6337-4118-AD74-58D1EDC7B243}" type="datetimeFigureOut">
              <a:rPr lang="hu-HU" smtClean="0"/>
              <a:t>2026. 03. 02.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3C3DF-78FA-41A2-BE00-781491346F5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39409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C7F75-6337-4118-AD74-58D1EDC7B243}" type="datetimeFigureOut">
              <a:rPr lang="hu-HU" smtClean="0"/>
              <a:t>2026. 03. 02.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3C3DF-78FA-41A2-BE00-781491346F5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60926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C7F75-6337-4118-AD74-58D1EDC7B243}" type="datetimeFigureOut">
              <a:rPr lang="hu-HU" smtClean="0"/>
              <a:t>2026. 03. 02.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3C3DF-78FA-41A2-BE00-781491346F5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4675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C7F75-6337-4118-AD74-58D1EDC7B243}" type="datetimeFigureOut">
              <a:rPr lang="hu-HU" smtClean="0"/>
              <a:t>2026. 03. 02.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3C3DF-78FA-41A2-BE00-781491346F5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16774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C7F75-6337-4118-AD74-58D1EDC7B243}" type="datetimeFigureOut">
              <a:rPr lang="hu-HU" smtClean="0"/>
              <a:t>2026. 03. 02.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3C3DF-78FA-41A2-BE00-781491346F5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37169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C7F75-6337-4118-AD74-58D1EDC7B243}" type="datetimeFigureOut">
              <a:rPr lang="hu-HU" smtClean="0"/>
              <a:t>2026. 03. 02.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3C3DF-78FA-41A2-BE00-781491346F5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26521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C7F75-6337-4118-AD74-58D1EDC7B243}" type="datetimeFigureOut">
              <a:rPr lang="hu-HU" smtClean="0"/>
              <a:t>2026. 03. 02.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F3C3DF-78FA-41A2-BE00-781491346F5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35126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muraiskola.h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fif"/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2">
                <a:lumMod val="40000"/>
                <a:lumOff val="60000"/>
              </a:schemeClr>
            </a:gs>
            <a:gs pos="83000">
              <a:schemeClr val="accent2">
                <a:lumMod val="60000"/>
                <a:lumOff val="4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730325"/>
          </a:xfrm>
        </p:spPr>
        <p:txBody>
          <a:bodyPr>
            <a:noAutofit/>
          </a:bodyPr>
          <a:lstStyle/>
          <a:p>
            <a:r>
              <a:rPr lang="hu-HU" sz="5400" b="1" dirty="0" smtClean="0">
                <a:solidFill>
                  <a:schemeClr val="accent2">
                    <a:lumMod val="50000"/>
                  </a:schemeClr>
                </a:solidFill>
                <a:latin typeface="Bodoni MT" panose="02070603080606020203" pitchFamily="18" charset="0"/>
              </a:rPr>
              <a:t>Zrínyi Miklós Általános Iskola</a:t>
            </a:r>
            <a:br>
              <a:rPr lang="hu-HU" sz="5400" b="1" dirty="0" smtClean="0">
                <a:solidFill>
                  <a:schemeClr val="accent2">
                    <a:lumMod val="50000"/>
                  </a:schemeClr>
                </a:solidFill>
                <a:latin typeface="Bodoni MT" panose="02070603080606020203" pitchFamily="18" charset="0"/>
              </a:rPr>
            </a:br>
            <a:r>
              <a:rPr lang="hu-HU" sz="5400" b="1" dirty="0" smtClean="0">
                <a:solidFill>
                  <a:schemeClr val="accent2">
                    <a:lumMod val="50000"/>
                  </a:schemeClr>
                </a:solidFill>
                <a:latin typeface="Bodoni MT" panose="02070603080606020203" pitchFamily="18" charset="0"/>
              </a:rPr>
              <a:t>Murakeresztúr</a:t>
            </a:r>
            <a:endParaRPr lang="hu-HU" sz="5400" b="1" dirty="0">
              <a:solidFill>
                <a:schemeClr val="accent2">
                  <a:lumMod val="50000"/>
                </a:schemeClr>
              </a:solidFill>
              <a:latin typeface="Bodoni MT" panose="02070603080606020203" pitchFamily="18" charset="0"/>
            </a:endParaRPr>
          </a:p>
        </p:txBody>
      </p:sp>
      <p:pic>
        <p:nvPicPr>
          <p:cNvPr id="1026" name="Picture 2" descr="Nem érhető el leírás a fényképhez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116" y="1730325"/>
            <a:ext cx="8969768" cy="4743291"/>
          </a:xfrm>
          <a:prstGeom prst="rect">
            <a:avLst/>
          </a:prstGeom>
          <a:noFill/>
          <a:ln w="44450">
            <a:solidFill>
              <a:schemeClr val="accent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7423353" y="6488668"/>
            <a:ext cx="4945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i="1" dirty="0" smtClean="0">
                <a:solidFill>
                  <a:schemeClr val="bg1">
                    <a:lumMod val="95000"/>
                  </a:schemeClr>
                </a:solidFill>
                <a:latin typeface="Bodoni MT" panose="02070603080606020203" pitchFamily="18" charset="0"/>
              </a:rPr>
              <a:t>„Az iskola nem csupán tanít, hanem utat mutat.”</a:t>
            </a:r>
            <a:endParaRPr lang="hu-HU" i="1" dirty="0">
              <a:solidFill>
                <a:schemeClr val="bg1">
                  <a:lumMod val="95000"/>
                </a:schemeClr>
              </a:solidFill>
              <a:latin typeface="Bodoni MT" panose="02070603080606020203" pitchFamily="18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79" y="1271751"/>
            <a:ext cx="1989842" cy="2490952"/>
          </a:xfrm>
          <a:prstGeom prst="rect">
            <a:avLst/>
          </a:prstGeom>
          <a:ln w="34925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70096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2">
                <a:lumMod val="40000"/>
                <a:lumOff val="60000"/>
              </a:schemeClr>
            </a:gs>
            <a:gs pos="83000">
              <a:schemeClr val="accent2">
                <a:lumMod val="60000"/>
                <a:lumOff val="4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1549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sz="5400" b="1" dirty="0" smtClean="0">
                <a:solidFill>
                  <a:schemeClr val="accent2">
                    <a:lumMod val="50000"/>
                  </a:schemeClr>
                </a:solidFill>
                <a:latin typeface="Bodoni MT" panose="02070603080606020203" pitchFamily="18" charset="0"/>
              </a:rPr>
              <a:t>Kompetenciamérés</a:t>
            </a:r>
            <a:endParaRPr lang="hu-HU" sz="5400" b="1" dirty="0">
              <a:solidFill>
                <a:schemeClr val="accent2">
                  <a:lumMod val="50000"/>
                </a:schemeClr>
              </a:solidFill>
              <a:latin typeface="Bodoni MT" panose="02070603080606020203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507421" y="1701197"/>
            <a:ext cx="6224752" cy="4837934"/>
          </a:xfrm>
        </p:spPr>
        <p:txBody>
          <a:bodyPr/>
          <a:lstStyle/>
          <a:p>
            <a:pPr marL="0" indent="0">
              <a:buNone/>
            </a:pPr>
            <a:endParaRPr lang="hu-HU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hu-HU" dirty="0" smtClean="0">
                <a:solidFill>
                  <a:schemeClr val="accent2">
                    <a:lumMod val="50000"/>
                  </a:schemeClr>
                </a:solidFill>
                <a:latin typeface="Bodoni MT" panose="02070603080606020203" pitchFamily="18" charset="0"/>
              </a:rPr>
              <a:t>A kompetenciamérés eredményei </a:t>
            </a:r>
            <a:r>
              <a:rPr lang="hu-HU" dirty="0">
                <a:solidFill>
                  <a:schemeClr val="accent2">
                    <a:lumMod val="50000"/>
                  </a:schemeClr>
                </a:solidFill>
                <a:latin typeface="Bodoni MT" panose="02070603080606020203" pitchFamily="18" charset="0"/>
              </a:rPr>
              <a:t>n</a:t>
            </a:r>
            <a:r>
              <a:rPr lang="hu-HU" dirty="0" smtClean="0">
                <a:solidFill>
                  <a:schemeClr val="accent2">
                    <a:lumMod val="50000"/>
                  </a:schemeClr>
                </a:solidFill>
                <a:latin typeface="Bodoni MT" panose="02070603080606020203" pitchFamily="18" charset="0"/>
              </a:rPr>
              <a:t>em csak a közepes községi iskolák eredményeinek, hanem az ORSZÁGOS átlagnak is megfelelnek, amire nagyon büszkék vagyunk.</a:t>
            </a:r>
          </a:p>
          <a:p>
            <a:pPr marL="0" indent="0" algn="ctr">
              <a:buNone/>
            </a:pPr>
            <a:endParaRPr lang="hu-HU" dirty="0">
              <a:solidFill>
                <a:schemeClr val="accent2">
                  <a:lumMod val="50000"/>
                </a:schemeClr>
              </a:solidFill>
              <a:latin typeface="Bodoni MT" panose="02070603080606020203" pitchFamily="18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773" y="2495505"/>
            <a:ext cx="4494323" cy="3964019"/>
          </a:xfrm>
          <a:prstGeom prst="rect">
            <a:avLst/>
          </a:prstGeom>
          <a:ln w="44450">
            <a:solidFill>
              <a:schemeClr val="accent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004052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2">
                <a:lumMod val="40000"/>
                <a:lumOff val="60000"/>
              </a:schemeClr>
            </a:gs>
            <a:gs pos="83000">
              <a:schemeClr val="accent2">
                <a:lumMod val="60000"/>
                <a:lumOff val="4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5400" b="1" dirty="0" smtClean="0">
                <a:solidFill>
                  <a:schemeClr val="accent2">
                    <a:lumMod val="50000"/>
                  </a:schemeClr>
                </a:solidFill>
                <a:latin typeface="Bodoni MT" panose="02070603080606020203" pitchFamily="18" charset="0"/>
              </a:rPr>
              <a:t>Beiratkozás: 2026. április 23-24.</a:t>
            </a:r>
            <a:endParaRPr lang="hu-HU" sz="5400" b="1" dirty="0">
              <a:solidFill>
                <a:schemeClr val="accent2">
                  <a:lumMod val="50000"/>
                </a:schemeClr>
              </a:solidFill>
              <a:latin typeface="Bodoni MT" panose="02070603080606020203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hu-HU" dirty="0" smtClean="0">
              <a:solidFill>
                <a:schemeClr val="accent2">
                  <a:lumMod val="50000"/>
                </a:schemeClr>
              </a:solidFill>
              <a:latin typeface="Bodoni MT" panose="02070603080606020203" pitchFamily="18" charset="0"/>
            </a:endParaRPr>
          </a:p>
          <a:p>
            <a:pPr marL="0" indent="0" algn="ctr">
              <a:buNone/>
            </a:pPr>
            <a:r>
              <a:rPr lang="hu-HU" sz="3200" dirty="0" smtClean="0">
                <a:solidFill>
                  <a:schemeClr val="accent2">
                    <a:lumMod val="50000"/>
                  </a:schemeClr>
                </a:solidFill>
                <a:latin typeface="Bodoni MT" panose="02070603080606020203" pitchFamily="18" charset="0"/>
              </a:rPr>
              <a:t>Sok szeretettel várjuk a leendő 1. osztályos gyermekeket!</a:t>
            </a:r>
          </a:p>
          <a:p>
            <a:pPr marL="0" indent="0" algn="ctr">
              <a:buNone/>
            </a:pPr>
            <a:endParaRPr lang="hu-HU" sz="3200" dirty="0" smtClean="0">
              <a:solidFill>
                <a:schemeClr val="accent2">
                  <a:lumMod val="50000"/>
                </a:schemeClr>
              </a:solidFill>
              <a:latin typeface="Bodoni MT" panose="02070603080606020203" pitchFamily="18" charset="0"/>
            </a:endParaRPr>
          </a:p>
          <a:p>
            <a:pPr marL="0" indent="0" algn="ctr">
              <a:buNone/>
            </a:pPr>
            <a:r>
              <a:rPr lang="hu-HU" sz="3200" dirty="0" smtClean="0">
                <a:solidFill>
                  <a:schemeClr val="accent2">
                    <a:lumMod val="50000"/>
                  </a:schemeClr>
                </a:solidFill>
                <a:latin typeface="Bodoni MT" panose="02070603080606020203" pitchFamily="18" charset="0"/>
              </a:rPr>
              <a:t>Zrínyi Miklós Általános Iskola</a:t>
            </a:r>
            <a:endParaRPr lang="hu-HU" sz="3200" dirty="0">
              <a:solidFill>
                <a:schemeClr val="accent2">
                  <a:lumMod val="50000"/>
                </a:schemeClr>
              </a:solidFill>
              <a:latin typeface="Bodoni MT" panose="02070603080606020203" pitchFamily="18" charset="0"/>
            </a:endParaRPr>
          </a:p>
          <a:p>
            <a:pPr marL="0" indent="0" algn="ctr">
              <a:buNone/>
            </a:pPr>
            <a:r>
              <a:rPr lang="hu-HU" sz="3200" dirty="0" smtClean="0">
                <a:solidFill>
                  <a:schemeClr val="accent2">
                    <a:lumMod val="50000"/>
                  </a:schemeClr>
                </a:solidFill>
                <a:latin typeface="Bodoni MT" panose="02070603080606020203" pitchFamily="18" charset="0"/>
              </a:rPr>
              <a:t>8834 Murakeresztúr, Kossuth Lajos út 16.</a:t>
            </a:r>
          </a:p>
          <a:p>
            <a:pPr marL="0" indent="0" algn="ctr">
              <a:buNone/>
            </a:pPr>
            <a:r>
              <a:rPr lang="hu-HU" sz="3200" dirty="0" smtClean="0">
                <a:solidFill>
                  <a:schemeClr val="accent2">
                    <a:lumMod val="50000"/>
                  </a:schemeClr>
                </a:solidFill>
                <a:latin typeface="Bodoni MT" panose="02070603080606020203" pitchFamily="18" charset="0"/>
              </a:rPr>
              <a:t>Telefonszám: +36 30 448 4926</a:t>
            </a:r>
          </a:p>
          <a:p>
            <a:pPr marL="0" indent="0" algn="ctr">
              <a:buNone/>
            </a:pPr>
            <a:r>
              <a:rPr lang="hu-HU" sz="3200" dirty="0" smtClean="0">
                <a:solidFill>
                  <a:schemeClr val="accent2">
                    <a:lumMod val="50000"/>
                  </a:schemeClr>
                </a:solidFill>
                <a:latin typeface="Bodoni MT" panose="02070603080606020203" pitchFamily="18" charset="0"/>
                <a:hlinkClick r:id="rId2"/>
              </a:rPr>
              <a:t>https://www.muraiskola.hu/</a:t>
            </a:r>
            <a:r>
              <a:rPr lang="hu-HU" sz="3200" dirty="0" smtClean="0">
                <a:solidFill>
                  <a:schemeClr val="accent2">
                    <a:lumMod val="50000"/>
                  </a:schemeClr>
                </a:solidFill>
                <a:latin typeface="Bodoni MT" panose="02070603080606020203" pitchFamily="18" charset="0"/>
              </a:rPr>
              <a:t> </a:t>
            </a:r>
          </a:p>
        </p:txBody>
      </p:sp>
      <p:pic>
        <p:nvPicPr>
          <p:cNvPr id="9220" name="Picture 4" descr="ABC Kids - Learn &amp; Fun – Alkalmazások a Google Play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8403">
            <a:off x="414523" y="4327464"/>
            <a:ext cx="1947701" cy="1947702"/>
          </a:xfrm>
          <a:prstGeom prst="rect">
            <a:avLst/>
          </a:prstGeom>
          <a:noFill/>
          <a:ln w="44450">
            <a:solidFill>
              <a:schemeClr val="accent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08085">
            <a:off x="9479688" y="4552105"/>
            <a:ext cx="2238514" cy="1685072"/>
          </a:xfrm>
          <a:prstGeom prst="rect">
            <a:avLst/>
          </a:prstGeom>
          <a:ln w="44450">
            <a:solidFill>
              <a:schemeClr val="accent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343705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2">
                <a:lumMod val="40000"/>
                <a:lumOff val="60000"/>
              </a:schemeClr>
            </a:gs>
            <a:gs pos="83000">
              <a:schemeClr val="accent2">
                <a:lumMod val="60000"/>
                <a:lumOff val="4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5103" y="2077507"/>
            <a:ext cx="11981793" cy="4980190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hu-HU" dirty="0" smtClean="0">
                <a:solidFill>
                  <a:schemeClr val="accent2">
                    <a:lumMod val="50000"/>
                  </a:schemeClr>
                </a:solidFill>
                <a:latin typeface="Bodoni MT" panose="02070603080606020203" pitchFamily="18" charset="0"/>
              </a:rPr>
              <a:t>Kedves Szülők!</a:t>
            </a:r>
          </a:p>
          <a:p>
            <a:pPr marL="0" indent="0" algn="just">
              <a:buNone/>
            </a:pPr>
            <a:r>
              <a:rPr lang="hu-HU" dirty="0" smtClean="0">
                <a:solidFill>
                  <a:schemeClr val="accent2">
                    <a:lumMod val="50000"/>
                  </a:schemeClr>
                </a:solidFill>
                <a:latin typeface="Bodoni MT" panose="02070603080606020203" pitchFamily="18" charset="0"/>
              </a:rPr>
              <a:t>Tanulmányaimat az ELTE tanítóképző szakán végeztem. Diplomámat 2021-ben szereztem</a:t>
            </a:r>
          </a:p>
          <a:p>
            <a:pPr marL="0" indent="0" algn="just">
              <a:buNone/>
            </a:pPr>
            <a:r>
              <a:rPr lang="hu-HU" dirty="0" smtClean="0">
                <a:solidFill>
                  <a:schemeClr val="accent2">
                    <a:lumMod val="50000"/>
                  </a:schemeClr>
                </a:solidFill>
                <a:latin typeface="Bodoni MT" panose="02070603080606020203" pitchFamily="18" charset="0"/>
              </a:rPr>
              <a:t>meg, ahol tanító végzettség mellett magyar műveltségterületi képzést is kaptam. Ez után</a:t>
            </a:r>
          </a:p>
          <a:p>
            <a:pPr marL="0" indent="0" algn="just">
              <a:buNone/>
            </a:pPr>
            <a:r>
              <a:rPr lang="hu-HU" dirty="0" smtClean="0">
                <a:solidFill>
                  <a:schemeClr val="accent2">
                    <a:lumMod val="50000"/>
                  </a:schemeClr>
                </a:solidFill>
                <a:latin typeface="Bodoni MT" panose="02070603080606020203" pitchFamily="18" charset="0"/>
              </a:rPr>
              <a:t>matematika tárgyból is műveltségterületi vizsgát szereztem.</a:t>
            </a:r>
          </a:p>
          <a:p>
            <a:pPr marL="0" indent="0" algn="just">
              <a:buNone/>
            </a:pPr>
            <a:r>
              <a:rPr lang="hu-HU" dirty="0" smtClean="0">
                <a:solidFill>
                  <a:schemeClr val="accent2">
                    <a:lumMod val="50000"/>
                  </a:schemeClr>
                </a:solidFill>
                <a:latin typeface="Bodoni MT" panose="02070603080606020203" pitchFamily="18" charset="0"/>
              </a:rPr>
              <a:t>Pedagógusként fontosnak tartom, hogy a gyerekek biztonságos, szeretetteljes és támogató</a:t>
            </a:r>
          </a:p>
          <a:p>
            <a:pPr marL="0" indent="0" algn="just">
              <a:buNone/>
            </a:pPr>
            <a:r>
              <a:rPr lang="hu-HU" dirty="0" smtClean="0">
                <a:solidFill>
                  <a:schemeClr val="accent2">
                    <a:lumMod val="50000"/>
                  </a:schemeClr>
                </a:solidFill>
                <a:latin typeface="Bodoni MT" panose="02070603080606020203" pitchFamily="18" charset="0"/>
              </a:rPr>
              <a:t>környezetben kezdhessék meg tanulmányaikat. Az első osztály különösen meghatározó</a:t>
            </a:r>
          </a:p>
          <a:p>
            <a:pPr marL="0" indent="0" algn="just">
              <a:buNone/>
            </a:pPr>
            <a:r>
              <a:rPr lang="hu-HU" dirty="0" smtClean="0">
                <a:solidFill>
                  <a:schemeClr val="accent2">
                    <a:lumMod val="50000"/>
                  </a:schemeClr>
                </a:solidFill>
                <a:latin typeface="Bodoni MT" panose="02070603080606020203" pitchFamily="18" charset="0"/>
              </a:rPr>
              <a:t>időszak: ekkor alakul ki a tanulás iránti kíváncsiság, az iskolához való viszony, valamint az</a:t>
            </a:r>
          </a:p>
          <a:p>
            <a:pPr marL="0" indent="0" algn="just">
              <a:buNone/>
            </a:pPr>
            <a:r>
              <a:rPr lang="hu-HU" dirty="0" smtClean="0">
                <a:solidFill>
                  <a:schemeClr val="accent2">
                    <a:lumMod val="50000"/>
                  </a:schemeClr>
                </a:solidFill>
                <a:latin typeface="Bodoni MT" panose="02070603080606020203" pitchFamily="18" charset="0"/>
              </a:rPr>
              <a:t>egymás iránti tisztelet és együttműködés alapja.</a:t>
            </a:r>
          </a:p>
          <a:p>
            <a:pPr marL="0" indent="0" algn="just">
              <a:buNone/>
            </a:pPr>
            <a:r>
              <a:rPr lang="hu-HU" dirty="0" smtClean="0">
                <a:solidFill>
                  <a:schemeClr val="accent2">
                    <a:lumMod val="50000"/>
                  </a:schemeClr>
                </a:solidFill>
                <a:latin typeface="Bodoni MT" panose="02070603080606020203" pitchFamily="18" charset="0"/>
              </a:rPr>
              <a:t>Munkám során törekszem arra, hogy a tanulás élmény legyen a gyerekek számára. Fontos</a:t>
            </a:r>
          </a:p>
          <a:p>
            <a:pPr marL="0" indent="0" algn="just">
              <a:buNone/>
            </a:pPr>
            <a:r>
              <a:rPr lang="hu-HU" dirty="0" smtClean="0">
                <a:solidFill>
                  <a:schemeClr val="accent2">
                    <a:lumMod val="50000"/>
                  </a:schemeClr>
                </a:solidFill>
                <a:latin typeface="Bodoni MT" panose="02070603080606020203" pitchFamily="18" charset="0"/>
              </a:rPr>
              <a:t>számomra a játékosság, a türelem, valamint az, hogy minden gyermek a saját tempójában</a:t>
            </a:r>
          </a:p>
          <a:p>
            <a:pPr marL="0" indent="0" algn="just">
              <a:buNone/>
            </a:pPr>
            <a:r>
              <a:rPr lang="hu-HU" dirty="0" smtClean="0">
                <a:solidFill>
                  <a:schemeClr val="accent2">
                    <a:lumMod val="50000"/>
                  </a:schemeClr>
                </a:solidFill>
                <a:latin typeface="Bodoni MT" panose="02070603080606020203" pitchFamily="18" charset="0"/>
              </a:rPr>
              <a:t>fejlődhessen. Hiszek abban, hogy a sikeres iskolakezdés kulcsa a gyermekek, a pedagógus és</a:t>
            </a:r>
          </a:p>
          <a:p>
            <a:pPr marL="0" indent="0" algn="just">
              <a:buNone/>
            </a:pPr>
            <a:r>
              <a:rPr lang="hu-HU" dirty="0" smtClean="0">
                <a:solidFill>
                  <a:schemeClr val="accent2">
                    <a:lumMod val="50000"/>
                  </a:schemeClr>
                </a:solidFill>
                <a:latin typeface="Bodoni MT" panose="02070603080606020203" pitchFamily="18" charset="0"/>
              </a:rPr>
              <a:t>a szülők közötti bizalom és együttműködés.</a:t>
            </a:r>
            <a:endParaRPr lang="hu-HU" dirty="0">
              <a:solidFill>
                <a:schemeClr val="accent2">
                  <a:lumMod val="50000"/>
                </a:schemeClr>
              </a:solidFill>
              <a:latin typeface="Bodoni MT" panose="02070603080606020203" pitchFamily="18" charset="0"/>
            </a:endParaRPr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1181100" y="147484"/>
            <a:ext cx="9829800" cy="17303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5400" b="1" dirty="0" smtClean="0">
                <a:solidFill>
                  <a:schemeClr val="accent2">
                    <a:lumMod val="50000"/>
                  </a:schemeClr>
                </a:solidFill>
                <a:latin typeface="Bodoni MT" panose="02070603080606020203" pitchFamily="18" charset="0"/>
              </a:rPr>
              <a:t>A leendő 1. osztály osztályfőnöke:</a:t>
            </a:r>
          </a:p>
          <a:p>
            <a:pPr algn="ctr"/>
            <a:r>
              <a:rPr lang="hu-HU" sz="5400" b="1" dirty="0" smtClean="0">
                <a:solidFill>
                  <a:schemeClr val="accent2">
                    <a:lumMod val="50000"/>
                  </a:schemeClr>
                </a:solidFill>
                <a:latin typeface="Bodoni MT" panose="02070603080606020203" pitchFamily="18" charset="0"/>
              </a:rPr>
              <a:t>Kovács-Vajda Rebeka</a:t>
            </a:r>
            <a:endParaRPr lang="hu-HU" sz="5400" b="1" dirty="0">
              <a:solidFill>
                <a:schemeClr val="accent2">
                  <a:lumMod val="50000"/>
                </a:schemeClr>
              </a:solidFill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625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2">
                <a:lumMod val="40000"/>
                <a:lumOff val="60000"/>
              </a:schemeClr>
            </a:gs>
            <a:gs pos="83000">
              <a:schemeClr val="accent2">
                <a:lumMod val="60000"/>
                <a:lumOff val="4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2"/>
          <p:cNvSpPr>
            <a:spLocks noGrp="1"/>
          </p:cNvSpPr>
          <p:nvPr>
            <p:ph idx="1"/>
          </p:nvPr>
        </p:nvSpPr>
        <p:spPr>
          <a:xfrm>
            <a:off x="0" y="2333297"/>
            <a:ext cx="5403289" cy="4234822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hr-HR" dirty="0" smtClean="0">
                <a:solidFill>
                  <a:schemeClr val="accent2">
                    <a:lumMod val="50000"/>
                  </a:schemeClr>
                </a:solidFill>
                <a:latin typeface="Bodoni MT" panose="02070603080606020203" pitchFamily="18" charset="0"/>
              </a:rPr>
              <a:t>Kiemelten fontosnak tartjuk anyanyelvünk és  kultúránk ápolását, a hagyományaink megőrzését és az identitástudat megerősítését.</a:t>
            </a:r>
          </a:p>
          <a:p>
            <a:pPr marL="0" indent="0">
              <a:lnSpc>
                <a:spcPct val="150000"/>
              </a:lnSpc>
              <a:buNone/>
            </a:pPr>
            <a:endParaRPr lang="hu-HU" dirty="0">
              <a:solidFill>
                <a:schemeClr val="accent2">
                  <a:lumMod val="50000"/>
                </a:schemeClr>
              </a:solidFill>
              <a:latin typeface="Bodoni MT" panose="02070603080606020203" pitchFamily="18" charset="0"/>
            </a:endParaRPr>
          </a:p>
        </p:txBody>
      </p:sp>
      <p:sp>
        <p:nvSpPr>
          <p:cNvPr id="5" name="Cím 1"/>
          <p:cNvSpPr txBox="1">
            <a:spLocks/>
          </p:cNvSpPr>
          <p:nvPr/>
        </p:nvSpPr>
        <p:spPr>
          <a:xfrm>
            <a:off x="2209800" y="0"/>
            <a:ext cx="9144000" cy="17303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5400" b="1" dirty="0" smtClean="0">
                <a:solidFill>
                  <a:schemeClr val="accent2">
                    <a:lumMod val="50000"/>
                  </a:schemeClr>
                </a:solidFill>
                <a:latin typeface="Bodoni MT" panose="02070603080606020203" pitchFamily="18" charset="0"/>
              </a:rPr>
              <a:t>Intézményünk bemutatása</a:t>
            </a:r>
            <a:endParaRPr lang="hu-HU" sz="5400" b="1" dirty="0">
              <a:solidFill>
                <a:schemeClr val="accent2">
                  <a:lumMod val="50000"/>
                </a:schemeClr>
              </a:solidFill>
              <a:latin typeface="Bodoni MT" panose="02070603080606020203" pitchFamily="18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861" y="2300639"/>
            <a:ext cx="6788711" cy="4524702"/>
          </a:xfrm>
          <a:prstGeom prst="rect">
            <a:avLst/>
          </a:prstGeom>
          <a:ln w="44450">
            <a:solidFill>
              <a:schemeClr val="accent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12324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2">
                <a:lumMod val="40000"/>
                <a:lumOff val="60000"/>
              </a:schemeClr>
            </a:gs>
            <a:gs pos="83000">
              <a:schemeClr val="accent2">
                <a:lumMod val="60000"/>
                <a:lumOff val="4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10207" y="255639"/>
            <a:ext cx="11803117" cy="592132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u-HU" dirty="0" smtClean="0">
              <a:solidFill>
                <a:schemeClr val="accent2">
                  <a:lumMod val="50000"/>
                </a:schemeClr>
              </a:solidFill>
              <a:latin typeface="Bodoni MT" panose="02070603080606020203" pitchFamily="18" charset="0"/>
            </a:endParaRPr>
          </a:p>
          <a:p>
            <a:pPr marL="0" indent="0">
              <a:buNone/>
            </a:pPr>
            <a:r>
              <a:rPr lang="hu-HU" dirty="0" smtClean="0">
                <a:solidFill>
                  <a:schemeClr val="accent2">
                    <a:lumMod val="50000"/>
                  </a:schemeClr>
                </a:solidFill>
                <a:latin typeface="Bodoni MT" panose="02070603080606020203" pitchFamily="18" charset="0"/>
              </a:rPr>
              <a:t>Az iskola célja a két nyelv és két kultúra ápolása, a Zrínyi család iránti tiszteletre nevelés, mely az alábbiak részeként valósul meg:</a:t>
            </a:r>
            <a:endParaRPr lang="hu-HU" dirty="0">
              <a:solidFill>
                <a:schemeClr val="accent2">
                  <a:lumMod val="50000"/>
                </a:schemeClr>
              </a:solidFill>
              <a:latin typeface="Bodoni MT" panose="02070603080606020203" pitchFamily="18" charset="0"/>
            </a:endParaRPr>
          </a:p>
          <a:p>
            <a:pPr marL="0" indent="0">
              <a:buNone/>
            </a:pPr>
            <a:endParaRPr lang="hu-HU" dirty="0" smtClean="0">
              <a:solidFill>
                <a:schemeClr val="accent2">
                  <a:lumMod val="50000"/>
                </a:schemeClr>
              </a:solidFill>
              <a:latin typeface="Bodoni MT" panose="02070603080606020203" pitchFamily="18" charset="0"/>
            </a:endParaRPr>
          </a:p>
          <a:p>
            <a:pPr marL="0" indent="0">
              <a:buNone/>
            </a:pPr>
            <a:endParaRPr lang="hu-HU" dirty="0" smtClean="0">
              <a:solidFill>
                <a:schemeClr val="accent2">
                  <a:lumMod val="50000"/>
                </a:schemeClr>
              </a:solidFill>
              <a:latin typeface="Bodoni MT" panose="02070603080606020203" pitchFamily="18" charset="0"/>
            </a:endParaRPr>
          </a:p>
          <a:p>
            <a:r>
              <a:rPr lang="hu-HU" dirty="0" smtClean="0">
                <a:solidFill>
                  <a:schemeClr val="accent2">
                    <a:lumMod val="50000"/>
                  </a:schemeClr>
                </a:solidFill>
                <a:latin typeface="Bodoni MT" panose="02070603080606020203" pitchFamily="18" charset="0"/>
              </a:rPr>
              <a:t>Horvát nemzetiségi nyelvoktatás</a:t>
            </a:r>
          </a:p>
          <a:p>
            <a:r>
              <a:rPr lang="hu-HU" dirty="0" smtClean="0">
                <a:solidFill>
                  <a:schemeClr val="accent2">
                    <a:lumMod val="50000"/>
                  </a:schemeClr>
                </a:solidFill>
                <a:latin typeface="Bodoni MT" panose="02070603080606020203" pitchFamily="18" charset="0"/>
              </a:rPr>
              <a:t>Zrínyi napok megrendezése</a:t>
            </a:r>
          </a:p>
          <a:p>
            <a:r>
              <a:rPr lang="hu-HU" dirty="0" smtClean="0">
                <a:solidFill>
                  <a:schemeClr val="accent2">
                    <a:lumMod val="50000"/>
                  </a:schemeClr>
                </a:solidFill>
                <a:latin typeface="Bodoni MT" panose="02070603080606020203" pitchFamily="18" charset="0"/>
              </a:rPr>
              <a:t>Zrínyi Kadétok szervezet működtetése</a:t>
            </a:r>
          </a:p>
          <a:p>
            <a:r>
              <a:rPr lang="hu-HU" dirty="0" smtClean="0">
                <a:solidFill>
                  <a:schemeClr val="accent2">
                    <a:lumMod val="50000"/>
                  </a:schemeClr>
                </a:solidFill>
                <a:latin typeface="Bodoni MT" panose="02070603080606020203" pitchFamily="18" charset="0"/>
              </a:rPr>
              <a:t>Tartalmas kapcsolat a horvátországi partneriskolákkal</a:t>
            </a:r>
            <a:endParaRPr lang="hu-HU" dirty="0" smtClean="0">
              <a:solidFill>
                <a:schemeClr val="accent2">
                  <a:lumMod val="50000"/>
                </a:schemeClr>
              </a:solidFill>
              <a:latin typeface="Bodoni MT" panose="02070603080606020203" pitchFamily="18" charset="0"/>
            </a:endParaRPr>
          </a:p>
          <a:p>
            <a:r>
              <a:rPr lang="hu-HU" dirty="0" smtClean="0">
                <a:solidFill>
                  <a:schemeClr val="accent2">
                    <a:lumMod val="50000"/>
                  </a:schemeClr>
                </a:solidFill>
                <a:latin typeface="Bodoni MT" panose="02070603080606020203" pitchFamily="18" charset="0"/>
              </a:rPr>
              <a:t>Kirándulások, táborok szervezése az anyaországban</a:t>
            </a:r>
            <a:endParaRPr lang="hu-HU" dirty="0" smtClean="0">
              <a:solidFill>
                <a:schemeClr val="accent2">
                  <a:lumMod val="50000"/>
                </a:schemeClr>
              </a:solidFill>
              <a:latin typeface="Bodoni MT" panose="02070603080606020203" pitchFamily="18" charset="0"/>
            </a:endParaRPr>
          </a:p>
          <a:p>
            <a:r>
              <a:rPr lang="hu-HU" dirty="0" smtClean="0">
                <a:solidFill>
                  <a:schemeClr val="accent2">
                    <a:lumMod val="50000"/>
                  </a:schemeClr>
                </a:solidFill>
                <a:latin typeface="Bodoni MT" panose="02070603080606020203" pitchFamily="18" charset="0"/>
              </a:rPr>
              <a:t>Kétnyelvűség az iskolai ünnepélyeken</a:t>
            </a:r>
            <a:endParaRPr lang="hu-HU" dirty="0" smtClean="0"/>
          </a:p>
          <a:p>
            <a:endParaRPr lang="hu-HU" dirty="0" smtClean="0">
              <a:solidFill>
                <a:schemeClr val="accent2">
                  <a:lumMod val="50000"/>
                </a:schemeClr>
              </a:solidFill>
              <a:latin typeface="Bodoni MT" panose="02070603080606020203" pitchFamily="18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759" y="2511929"/>
            <a:ext cx="3247697" cy="4313413"/>
          </a:xfrm>
          <a:prstGeom prst="rect">
            <a:avLst/>
          </a:prstGeom>
          <a:ln w="44450">
            <a:solidFill>
              <a:schemeClr val="accent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19291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2">
                <a:lumMod val="40000"/>
                <a:lumOff val="60000"/>
              </a:schemeClr>
            </a:gs>
            <a:gs pos="83000">
              <a:schemeClr val="accent2">
                <a:lumMod val="60000"/>
                <a:lumOff val="4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5400" b="1" dirty="0" smtClean="0">
                <a:solidFill>
                  <a:schemeClr val="accent2">
                    <a:lumMod val="50000"/>
                  </a:schemeClr>
                </a:solidFill>
                <a:latin typeface="Bodoni MT" panose="02070603080606020203" pitchFamily="18" charset="0"/>
              </a:rPr>
              <a:t>Ökoiskola vagyunk!</a:t>
            </a:r>
            <a:endParaRPr lang="hu-HU" sz="5400" b="1" dirty="0">
              <a:solidFill>
                <a:schemeClr val="accent2">
                  <a:lumMod val="50000"/>
                </a:schemeClr>
              </a:solidFill>
              <a:latin typeface="Bodoni MT" panose="02070603080606020203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11401" y="183783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>
                <a:solidFill>
                  <a:schemeClr val="accent2">
                    <a:lumMod val="50000"/>
                  </a:schemeClr>
                </a:solidFill>
                <a:latin typeface="Bodoni MT" panose="02070603080606020203" pitchFamily="18" charset="0"/>
              </a:rPr>
              <a:t>Ennek tükrében:</a:t>
            </a:r>
          </a:p>
          <a:p>
            <a:pPr marL="0" indent="0">
              <a:buNone/>
            </a:pPr>
            <a:endParaRPr lang="hu-HU" dirty="0" smtClean="0">
              <a:solidFill>
                <a:schemeClr val="accent2">
                  <a:lumMod val="50000"/>
                </a:schemeClr>
              </a:solidFill>
              <a:latin typeface="Bodoni MT" panose="02070603080606020203" pitchFamily="18" charset="0"/>
            </a:endParaRPr>
          </a:p>
          <a:p>
            <a:r>
              <a:rPr lang="hu-HU" dirty="0">
                <a:solidFill>
                  <a:schemeClr val="accent2">
                    <a:lumMod val="50000"/>
                  </a:schemeClr>
                </a:solidFill>
                <a:latin typeface="Bodoni MT" panose="02070603080606020203" pitchFamily="18" charset="0"/>
              </a:rPr>
              <a:t>k</a:t>
            </a:r>
            <a:r>
              <a:rPr lang="hu-HU" dirty="0" smtClean="0">
                <a:solidFill>
                  <a:schemeClr val="accent2">
                    <a:lumMod val="50000"/>
                  </a:schemeClr>
                </a:solidFill>
                <a:latin typeface="Bodoni MT" panose="02070603080606020203" pitchFamily="18" charset="0"/>
              </a:rPr>
              <a:t>omposztálunk;</a:t>
            </a:r>
          </a:p>
          <a:p>
            <a:r>
              <a:rPr lang="hu-HU" dirty="0">
                <a:solidFill>
                  <a:schemeClr val="accent2">
                    <a:lumMod val="50000"/>
                  </a:schemeClr>
                </a:solidFill>
                <a:latin typeface="Bodoni MT" panose="02070603080606020203" pitchFamily="18" charset="0"/>
              </a:rPr>
              <a:t>i</a:t>
            </a:r>
            <a:r>
              <a:rPr lang="hu-HU" dirty="0" smtClean="0">
                <a:solidFill>
                  <a:schemeClr val="accent2">
                    <a:lumMod val="50000"/>
                  </a:schemeClr>
                </a:solidFill>
                <a:latin typeface="Bodoni MT" panose="02070603080606020203" pitchFamily="18" charset="0"/>
              </a:rPr>
              <a:t>skolakertet tartunk fenn;</a:t>
            </a:r>
          </a:p>
          <a:p>
            <a:r>
              <a:rPr lang="hu-HU" dirty="0">
                <a:solidFill>
                  <a:schemeClr val="accent2">
                    <a:lumMod val="50000"/>
                  </a:schemeClr>
                </a:solidFill>
                <a:latin typeface="Bodoni MT" panose="02070603080606020203" pitchFamily="18" charset="0"/>
              </a:rPr>
              <a:t>m</a:t>
            </a:r>
            <a:r>
              <a:rPr lang="hu-HU" dirty="0" smtClean="0">
                <a:solidFill>
                  <a:schemeClr val="accent2">
                    <a:lumMod val="50000"/>
                  </a:schemeClr>
                </a:solidFill>
                <a:latin typeface="Bodoni MT" panose="02070603080606020203" pitchFamily="18" charset="0"/>
              </a:rPr>
              <a:t>inden tanévben fenntarthatósági témahetet tartunk,</a:t>
            </a:r>
            <a:br>
              <a:rPr lang="hu-HU" dirty="0" smtClean="0">
                <a:solidFill>
                  <a:schemeClr val="accent2">
                    <a:lumMod val="50000"/>
                  </a:schemeClr>
                </a:solidFill>
                <a:latin typeface="Bodoni MT" panose="02070603080606020203" pitchFamily="18" charset="0"/>
              </a:rPr>
            </a:br>
            <a:r>
              <a:rPr lang="hu-HU" dirty="0" smtClean="0">
                <a:solidFill>
                  <a:schemeClr val="accent2">
                    <a:lumMod val="50000"/>
                  </a:schemeClr>
                </a:solidFill>
                <a:latin typeface="Bodoni MT" panose="02070603080606020203" pitchFamily="18" charset="0"/>
              </a:rPr>
              <a:t>külsős előadókat is bevonva;</a:t>
            </a:r>
          </a:p>
          <a:p>
            <a:r>
              <a:rPr lang="hu-HU" dirty="0">
                <a:solidFill>
                  <a:schemeClr val="accent2">
                    <a:lumMod val="50000"/>
                  </a:schemeClr>
                </a:solidFill>
                <a:latin typeface="Bodoni MT" panose="02070603080606020203" pitchFamily="18" charset="0"/>
              </a:rPr>
              <a:t>k</a:t>
            </a:r>
            <a:r>
              <a:rPr lang="hu-HU" dirty="0" smtClean="0">
                <a:solidFill>
                  <a:schemeClr val="accent2">
                    <a:lumMod val="50000"/>
                  </a:schemeClr>
                </a:solidFill>
                <a:latin typeface="Bodoni MT" panose="02070603080606020203" pitchFamily="18" charset="0"/>
              </a:rPr>
              <a:t>örnyezetvédelmi szervezetekkel tartjuk a kapcsolatot.</a:t>
            </a:r>
          </a:p>
          <a:p>
            <a:endParaRPr lang="hu-HU" dirty="0" smtClean="0">
              <a:solidFill>
                <a:schemeClr val="accent2">
                  <a:lumMod val="50000"/>
                </a:schemeClr>
              </a:solidFill>
              <a:latin typeface="Bodoni MT" panose="02070603080606020203" pitchFamily="18" charset="0"/>
            </a:endParaRPr>
          </a:p>
          <a:p>
            <a:endParaRPr lang="hu-HU" dirty="0">
              <a:solidFill>
                <a:schemeClr val="accent2">
                  <a:lumMod val="50000"/>
                </a:schemeClr>
              </a:solidFill>
              <a:latin typeface="Bodoni MT" panose="02070603080606020203" pitchFamily="18" charset="0"/>
            </a:endParaRPr>
          </a:p>
        </p:txBody>
      </p:sp>
      <p:pic>
        <p:nvPicPr>
          <p:cNvPr id="7174" name="Picture 6" descr="Ökoiskol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0953" y="0"/>
            <a:ext cx="2071084" cy="1657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6855" y="2661701"/>
            <a:ext cx="3015100" cy="4020132"/>
          </a:xfrm>
          <a:prstGeom prst="rect">
            <a:avLst/>
          </a:prstGeom>
          <a:ln w="44450">
            <a:solidFill>
              <a:schemeClr val="accent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311664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2">
                <a:lumMod val="40000"/>
                <a:lumOff val="60000"/>
              </a:schemeClr>
            </a:gs>
            <a:gs pos="83000">
              <a:schemeClr val="accent2">
                <a:lumMod val="60000"/>
                <a:lumOff val="4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67697" y="1730325"/>
            <a:ext cx="10515600" cy="5311877"/>
          </a:xfrm>
        </p:spPr>
        <p:txBody>
          <a:bodyPr/>
          <a:lstStyle/>
          <a:p>
            <a:r>
              <a:rPr lang="hu-HU" dirty="0" smtClean="0">
                <a:solidFill>
                  <a:schemeClr val="accent2">
                    <a:lumMod val="50000"/>
                  </a:schemeClr>
                </a:solidFill>
                <a:latin typeface="Bodoni MT" panose="02070603080606020203" pitchFamily="18" charset="0"/>
              </a:rPr>
              <a:t>Tambura</a:t>
            </a:r>
          </a:p>
          <a:p>
            <a:r>
              <a:rPr lang="hu-HU" dirty="0" smtClean="0">
                <a:solidFill>
                  <a:schemeClr val="accent2">
                    <a:lumMod val="50000"/>
                  </a:schemeClr>
                </a:solidFill>
                <a:latin typeface="Bodoni MT" panose="02070603080606020203" pitchFamily="18" charset="0"/>
              </a:rPr>
              <a:t>Futás</a:t>
            </a:r>
          </a:p>
          <a:p>
            <a:r>
              <a:rPr lang="hu-HU" dirty="0" smtClean="0">
                <a:solidFill>
                  <a:schemeClr val="accent2">
                    <a:lumMod val="50000"/>
                  </a:schemeClr>
                </a:solidFill>
                <a:latin typeface="Bodoni MT" panose="02070603080606020203" pitchFamily="18" charset="0"/>
              </a:rPr>
              <a:t>Fitness</a:t>
            </a:r>
          </a:p>
          <a:p>
            <a:r>
              <a:rPr lang="hu-HU" dirty="0" smtClean="0">
                <a:solidFill>
                  <a:schemeClr val="accent2">
                    <a:lumMod val="50000"/>
                  </a:schemeClr>
                </a:solidFill>
                <a:latin typeface="Bodoni MT" panose="02070603080606020203" pitchFamily="18" charset="0"/>
              </a:rPr>
              <a:t>Foci sportkör</a:t>
            </a:r>
            <a:endParaRPr lang="hu-HU" dirty="0">
              <a:solidFill>
                <a:schemeClr val="accent2">
                  <a:lumMod val="50000"/>
                </a:schemeClr>
              </a:solidFill>
              <a:latin typeface="Bodoni MT" panose="02070603080606020203" pitchFamily="18" charset="0"/>
            </a:endParaRPr>
          </a:p>
          <a:p>
            <a:r>
              <a:rPr lang="hu-HU" dirty="0" smtClean="0">
                <a:solidFill>
                  <a:schemeClr val="accent2">
                    <a:lumMod val="50000"/>
                  </a:schemeClr>
                </a:solidFill>
                <a:latin typeface="Bodoni MT" panose="02070603080606020203" pitchFamily="18" charset="0"/>
              </a:rPr>
              <a:t>Technika</a:t>
            </a:r>
            <a:endParaRPr lang="hu-HU" dirty="0">
              <a:solidFill>
                <a:schemeClr val="accent2">
                  <a:lumMod val="50000"/>
                </a:schemeClr>
              </a:solidFill>
              <a:latin typeface="Bodoni MT" panose="02070603080606020203" pitchFamily="18" charset="0"/>
            </a:endParaRPr>
          </a:p>
          <a:p>
            <a:r>
              <a:rPr lang="hu-HU" dirty="0" smtClean="0">
                <a:solidFill>
                  <a:schemeClr val="accent2">
                    <a:lumMod val="50000"/>
                  </a:schemeClr>
                </a:solidFill>
                <a:latin typeface="Bodoni MT" panose="02070603080606020203" pitchFamily="18" charset="0"/>
              </a:rPr>
              <a:t>Rajz</a:t>
            </a:r>
          </a:p>
          <a:p>
            <a:r>
              <a:rPr lang="hu-HU" dirty="0" smtClean="0">
                <a:solidFill>
                  <a:schemeClr val="accent2">
                    <a:lumMod val="50000"/>
                  </a:schemeClr>
                </a:solidFill>
                <a:latin typeface="Bodoni MT" panose="02070603080606020203" pitchFamily="18" charset="0"/>
              </a:rPr>
              <a:t>Énekkar</a:t>
            </a:r>
            <a:endParaRPr lang="hu-HU" dirty="0">
              <a:solidFill>
                <a:schemeClr val="accent2">
                  <a:lumMod val="50000"/>
                </a:schemeClr>
              </a:solidFill>
              <a:latin typeface="Bodoni MT" panose="02070603080606020203" pitchFamily="18" charset="0"/>
            </a:endParaRPr>
          </a:p>
          <a:p>
            <a:r>
              <a:rPr lang="hu-HU" dirty="0" smtClean="0">
                <a:solidFill>
                  <a:schemeClr val="accent2">
                    <a:lumMod val="50000"/>
                  </a:schemeClr>
                </a:solidFill>
                <a:latin typeface="Bodoni MT" panose="02070603080606020203" pitchFamily="18" charset="0"/>
              </a:rPr>
              <a:t>Horvát </a:t>
            </a:r>
            <a:r>
              <a:rPr lang="hu-HU" dirty="0">
                <a:solidFill>
                  <a:schemeClr val="accent2">
                    <a:lumMod val="50000"/>
                  </a:schemeClr>
                </a:solidFill>
                <a:latin typeface="Bodoni MT" panose="02070603080606020203" pitchFamily="18" charset="0"/>
              </a:rPr>
              <a:t>népismeret</a:t>
            </a:r>
          </a:p>
          <a:p>
            <a:r>
              <a:rPr lang="hu-HU" dirty="0" smtClean="0">
                <a:solidFill>
                  <a:schemeClr val="accent2">
                    <a:lumMod val="50000"/>
                  </a:schemeClr>
                </a:solidFill>
                <a:latin typeface="Bodoni MT" panose="02070603080606020203" pitchFamily="18" charset="0"/>
              </a:rPr>
              <a:t>Horvát </a:t>
            </a:r>
            <a:r>
              <a:rPr lang="hu-HU" dirty="0">
                <a:solidFill>
                  <a:schemeClr val="accent2">
                    <a:lumMod val="50000"/>
                  </a:schemeClr>
                </a:solidFill>
                <a:latin typeface="Bodoni MT" panose="02070603080606020203" pitchFamily="18" charset="0"/>
              </a:rPr>
              <a:t>hagyományőrző </a:t>
            </a:r>
            <a:r>
              <a:rPr lang="hu-HU" dirty="0" smtClean="0">
                <a:solidFill>
                  <a:schemeClr val="accent2">
                    <a:lumMod val="50000"/>
                  </a:schemeClr>
                </a:solidFill>
                <a:latin typeface="Bodoni MT" panose="02070603080606020203" pitchFamily="18" charset="0"/>
              </a:rPr>
              <a:t>szakkör</a:t>
            </a:r>
            <a:endParaRPr lang="hu-HU" dirty="0">
              <a:solidFill>
                <a:schemeClr val="accent2">
                  <a:lumMod val="50000"/>
                </a:schemeClr>
              </a:solidFill>
              <a:latin typeface="Bodoni MT" panose="02070603080606020203" pitchFamily="18" charset="0"/>
            </a:endParaRPr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3936590" y="0"/>
            <a:ext cx="4377813" cy="17303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5400" b="1" dirty="0" smtClean="0">
                <a:solidFill>
                  <a:schemeClr val="accent2">
                    <a:lumMod val="50000"/>
                  </a:schemeClr>
                </a:solidFill>
                <a:latin typeface="Bodoni MT" panose="02070603080606020203" pitchFamily="18" charset="0"/>
              </a:rPr>
              <a:t>Szakköreink</a:t>
            </a:r>
            <a:endParaRPr lang="hu-HU" sz="5400" b="1" dirty="0">
              <a:solidFill>
                <a:schemeClr val="accent2">
                  <a:lumMod val="50000"/>
                </a:schemeClr>
              </a:solidFill>
              <a:latin typeface="Bodoni MT" panose="02070603080606020203" pitchFamily="18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740" y="1433800"/>
            <a:ext cx="4563832" cy="3041811"/>
          </a:xfrm>
          <a:prstGeom prst="rect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290" y="3735410"/>
            <a:ext cx="4148938" cy="3111704"/>
          </a:xfrm>
          <a:prstGeom prst="rect">
            <a:avLst/>
          </a:prstGeom>
          <a:ln w="44450">
            <a:solidFill>
              <a:schemeClr val="accent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402214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2">
                <a:lumMod val="40000"/>
                <a:lumOff val="60000"/>
              </a:schemeClr>
            </a:gs>
            <a:gs pos="83000">
              <a:schemeClr val="accent2">
                <a:lumMod val="60000"/>
                <a:lumOff val="4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accent2">
                    <a:lumMod val="50000"/>
                  </a:schemeClr>
                </a:solidFill>
                <a:latin typeface="Bodoni MT" panose="02070603080606020203" pitchFamily="18" charset="0"/>
              </a:rPr>
              <a:t>Dráma </a:t>
            </a:r>
            <a:endParaRPr lang="hu-HU" dirty="0">
              <a:solidFill>
                <a:schemeClr val="accent2">
                  <a:lumMod val="50000"/>
                </a:schemeClr>
              </a:solidFill>
              <a:latin typeface="Bodoni MT" panose="02070603080606020203" pitchFamily="18" charset="0"/>
            </a:endParaRPr>
          </a:p>
          <a:p>
            <a:r>
              <a:rPr lang="hu-HU" dirty="0" smtClean="0">
                <a:solidFill>
                  <a:schemeClr val="accent2">
                    <a:lumMod val="50000"/>
                  </a:schemeClr>
                </a:solidFill>
                <a:latin typeface="Bodoni MT" panose="02070603080606020203" pitchFamily="18" charset="0"/>
              </a:rPr>
              <a:t>Zongoraoktatás</a:t>
            </a:r>
            <a:endParaRPr lang="hu-HU" dirty="0">
              <a:solidFill>
                <a:schemeClr val="accent2">
                  <a:lumMod val="50000"/>
                </a:schemeClr>
              </a:solidFill>
              <a:latin typeface="Bodoni MT" panose="02070603080606020203" pitchFamily="18" charset="0"/>
            </a:endParaRPr>
          </a:p>
          <a:p>
            <a:r>
              <a:rPr lang="hu-HU" dirty="0" smtClean="0">
                <a:solidFill>
                  <a:schemeClr val="accent2">
                    <a:lumMod val="50000"/>
                  </a:schemeClr>
                </a:solidFill>
                <a:latin typeface="Bodoni MT" panose="02070603080606020203" pitchFamily="18" charset="0"/>
              </a:rPr>
              <a:t>Néptánc</a:t>
            </a:r>
            <a:endParaRPr lang="hu-HU" dirty="0">
              <a:solidFill>
                <a:schemeClr val="accent2">
                  <a:lumMod val="50000"/>
                </a:schemeClr>
              </a:solidFill>
              <a:latin typeface="Bodoni MT" panose="02070603080606020203" pitchFamily="18" charset="0"/>
            </a:endParaRPr>
          </a:p>
          <a:p>
            <a:r>
              <a:rPr lang="hu-HU" dirty="0" smtClean="0">
                <a:solidFill>
                  <a:schemeClr val="accent2">
                    <a:lumMod val="50000"/>
                  </a:schemeClr>
                </a:solidFill>
                <a:latin typeface="Bodoni MT" panose="02070603080606020203" pitchFamily="18" charset="0"/>
              </a:rPr>
              <a:t>Képzőművészet</a:t>
            </a:r>
            <a:endParaRPr lang="hu-HU" dirty="0">
              <a:solidFill>
                <a:schemeClr val="accent2">
                  <a:lumMod val="50000"/>
                </a:schemeClr>
              </a:solidFill>
              <a:latin typeface="Bodoni MT" panose="02070603080606020203" pitchFamily="18" charset="0"/>
            </a:endParaRPr>
          </a:p>
          <a:p>
            <a:endParaRPr lang="hu-HU" dirty="0"/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2546556" y="0"/>
            <a:ext cx="5767848" cy="17303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u-HU" sz="5400" b="1" dirty="0">
              <a:solidFill>
                <a:schemeClr val="accent2">
                  <a:lumMod val="50000"/>
                </a:schemeClr>
              </a:solidFill>
              <a:latin typeface="Bodoni MT" panose="02070603080606020203" pitchFamily="18" charset="0"/>
            </a:endParaRPr>
          </a:p>
        </p:txBody>
      </p:sp>
      <p:sp>
        <p:nvSpPr>
          <p:cNvPr id="5" name="Cím 1"/>
          <p:cNvSpPr txBox="1">
            <a:spLocks/>
          </p:cNvSpPr>
          <p:nvPr/>
        </p:nvSpPr>
        <p:spPr>
          <a:xfrm>
            <a:off x="336331" y="0"/>
            <a:ext cx="11718017" cy="17303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5400" b="1" dirty="0" smtClean="0">
                <a:solidFill>
                  <a:schemeClr val="accent2">
                    <a:lumMod val="50000"/>
                  </a:schemeClr>
                </a:solidFill>
                <a:latin typeface="Bodoni MT" panose="02070603080606020203" pitchFamily="18" charset="0"/>
              </a:rPr>
              <a:t>Alapfokú művészeti oktatás tagozataink</a:t>
            </a:r>
            <a:endParaRPr lang="hu-HU" sz="5400" b="1" dirty="0">
              <a:solidFill>
                <a:schemeClr val="accent2">
                  <a:lumMod val="50000"/>
                </a:schemeClr>
              </a:solidFill>
              <a:latin typeface="Bodoni MT" panose="02070603080606020203" pitchFamily="18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579" y="3534866"/>
            <a:ext cx="4697165" cy="3160494"/>
          </a:xfrm>
          <a:prstGeom prst="rect">
            <a:avLst/>
          </a:prstGeom>
          <a:ln w="44450">
            <a:solidFill>
              <a:schemeClr val="accent2">
                <a:lumMod val="50000"/>
              </a:schemeClr>
            </a:solidFill>
          </a:ln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9203" y="1413058"/>
            <a:ext cx="3195145" cy="4243616"/>
          </a:xfrm>
          <a:prstGeom prst="rect">
            <a:avLst/>
          </a:prstGeom>
          <a:ln w="44450">
            <a:solidFill>
              <a:schemeClr val="accent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235988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2">
                <a:lumMod val="40000"/>
                <a:lumOff val="60000"/>
              </a:schemeClr>
            </a:gs>
            <a:gs pos="83000">
              <a:schemeClr val="accent2">
                <a:lumMod val="60000"/>
                <a:lumOff val="4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800016"/>
            <a:ext cx="10515600" cy="5057984"/>
          </a:xfrm>
        </p:spPr>
        <p:txBody>
          <a:bodyPr>
            <a:normAutofit/>
          </a:bodyPr>
          <a:lstStyle/>
          <a:p>
            <a:r>
              <a:rPr lang="hu-HU" dirty="0" smtClean="0">
                <a:solidFill>
                  <a:schemeClr val="accent2">
                    <a:lumMod val="50000"/>
                  </a:schemeClr>
                </a:solidFill>
                <a:latin typeface="Bodoni MT" panose="02070603080606020203" pitchFamily="18" charset="0"/>
              </a:rPr>
              <a:t>Zrínyi </a:t>
            </a:r>
            <a:r>
              <a:rPr lang="hu-HU" dirty="0">
                <a:solidFill>
                  <a:schemeClr val="accent2">
                    <a:lumMod val="50000"/>
                  </a:schemeClr>
                </a:solidFill>
                <a:latin typeface="Bodoni MT" panose="02070603080606020203" pitchFamily="18" charset="0"/>
              </a:rPr>
              <a:t>napi </a:t>
            </a:r>
            <a:r>
              <a:rPr lang="hu-HU" dirty="0" smtClean="0">
                <a:solidFill>
                  <a:schemeClr val="accent2">
                    <a:lumMod val="50000"/>
                  </a:schemeClr>
                </a:solidFill>
                <a:latin typeface="Bodoni MT" panose="02070603080606020203" pitchFamily="18" charset="0"/>
              </a:rPr>
              <a:t>szótanuló- és rajzverseny</a:t>
            </a:r>
            <a:endParaRPr lang="hu-HU" dirty="0">
              <a:solidFill>
                <a:schemeClr val="accent2">
                  <a:lumMod val="50000"/>
                </a:schemeClr>
              </a:solidFill>
              <a:latin typeface="Bodoni MT" panose="02070603080606020203" pitchFamily="18" charset="0"/>
            </a:endParaRPr>
          </a:p>
          <a:p>
            <a:r>
              <a:rPr lang="hu-HU" dirty="0" smtClean="0">
                <a:solidFill>
                  <a:schemeClr val="accent2">
                    <a:lumMod val="50000"/>
                  </a:schemeClr>
                </a:solidFill>
                <a:latin typeface="Bodoni MT" panose="02070603080606020203" pitchFamily="18" charset="0"/>
              </a:rPr>
              <a:t>Vassné </a:t>
            </a:r>
            <a:r>
              <a:rPr lang="hu-HU" dirty="0">
                <a:solidFill>
                  <a:schemeClr val="accent2">
                    <a:lumMod val="50000"/>
                  </a:schemeClr>
                </a:solidFill>
                <a:latin typeface="Bodoni MT" panose="02070603080606020203" pitchFamily="18" charset="0"/>
              </a:rPr>
              <a:t>Boa Gabriella emlékére szervezett vers- és prózamondó verseny</a:t>
            </a:r>
          </a:p>
          <a:p>
            <a:r>
              <a:rPr lang="hu-HU" dirty="0" smtClean="0">
                <a:solidFill>
                  <a:schemeClr val="accent2">
                    <a:lumMod val="50000"/>
                  </a:schemeClr>
                </a:solidFill>
                <a:latin typeface="Bodoni MT" panose="02070603080606020203" pitchFamily="18" charset="0"/>
              </a:rPr>
              <a:t>SNI </a:t>
            </a:r>
            <a:r>
              <a:rPr lang="hu-HU" dirty="0">
                <a:solidFill>
                  <a:schemeClr val="accent2">
                    <a:lumMod val="50000"/>
                  </a:schemeClr>
                </a:solidFill>
                <a:latin typeface="Bodoni MT" panose="02070603080606020203" pitchFamily="18" charset="0"/>
              </a:rPr>
              <a:t>tanulók részére szépíró-, szavaló- és </a:t>
            </a:r>
            <a:r>
              <a:rPr lang="hu-HU" dirty="0" smtClean="0">
                <a:solidFill>
                  <a:schemeClr val="accent2">
                    <a:lumMod val="50000"/>
                  </a:schemeClr>
                </a:solidFill>
                <a:latin typeface="Bodoni MT" panose="02070603080606020203" pitchFamily="18" charset="0"/>
              </a:rPr>
              <a:t>rajzverseny</a:t>
            </a:r>
            <a:br>
              <a:rPr lang="hu-HU" dirty="0" smtClean="0">
                <a:solidFill>
                  <a:schemeClr val="accent2">
                    <a:lumMod val="50000"/>
                  </a:schemeClr>
                </a:solidFill>
                <a:latin typeface="Bodoni MT" panose="02070603080606020203" pitchFamily="18" charset="0"/>
              </a:rPr>
            </a:br>
            <a:r>
              <a:rPr lang="hu-HU" dirty="0" smtClean="0">
                <a:solidFill>
                  <a:schemeClr val="accent2">
                    <a:lumMod val="50000"/>
                  </a:schemeClr>
                </a:solidFill>
                <a:latin typeface="Bodoni MT" panose="02070603080606020203" pitchFamily="18" charset="0"/>
              </a:rPr>
              <a:t>(Írjunk </a:t>
            </a:r>
            <a:r>
              <a:rPr lang="hu-HU" dirty="0">
                <a:solidFill>
                  <a:schemeClr val="accent2">
                    <a:lumMod val="50000"/>
                  </a:schemeClr>
                </a:solidFill>
                <a:latin typeface="Bodoni MT" panose="02070603080606020203" pitchFamily="18" charset="0"/>
              </a:rPr>
              <a:t>szépen kézzel! Verselni jó! Olvass és rajzolj!)</a:t>
            </a:r>
          </a:p>
          <a:p>
            <a:r>
              <a:rPr lang="hu-HU" dirty="0" smtClean="0">
                <a:solidFill>
                  <a:schemeClr val="accent2">
                    <a:lumMod val="50000"/>
                  </a:schemeClr>
                </a:solidFill>
                <a:latin typeface="Bodoni MT" panose="02070603080606020203" pitchFamily="18" charset="0"/>
              </a:rPr>
              <a:t>Számolási </a:t>
            </a:r>
            <a:r>
              <a:rPr lang="hu-HU" dirty="0">
                <a:solidFill>
                  <a:schemeClr val="accent2">
                    <a:lumMod val="50000"/>
                  </a:schemeClr>
                </a:solidFill>
                <a:latin typeface="Bodoni MT" panose="02070603080606020203" pitchFamily="18" charset="0"/>
              </a:rPr>
              <a:t>készségverseny </a:t>
            </a:r>
          </a:p>
          <a:p>
            <a:r>
              <a:rPr lang="hu-HU" dirty="0" smtClean="0">
                <a:solidFill>
                  <a:schemeClr val="accent2">
                    <a:lumMod val="50000"/>
                  </a:schemeClr>
                </a:solidFill>
                <a:latin typeface="Bodoni MT" panose="02070603080606020203" pitchFamily="18" charset="0"/>
              </a:rPr>
              <a:t>Zrínyi-Ász </a:t>
            </a:r>
            <a:r>
              <a:rPr lang="hu-HU" dirty="0">
                <a:solidFill>
                  <a:schemeClr val="accent2">
                    <a:lumMod val="50000"/>
                  </a:schemeClr>
                </a:solidFill>
                <a:latin typeface="Bodoni MT" panose="02070603080606020203" pitchFamily="18" charset="0"/>
              </a:rPr>
              <a:t>Alapműveleti Matematikaverseny</a:t>
            </a:r>
          </a:p>
          <a:p>
            <a:r>
              <a:rPr lang="hu-HU" dirty="0" smtClean="0">
                <a:solidFill>
                  <a:schemeClr val="accent2">
                    <a:lumMod val="50000"/>
                  </a:schemeClr>
                </a:solidFill>
                <a:latin typeface="Bodoni MT" panose="02070603080606020203" pitchFamily="18" charset="0"/>
              </a:rPr>
              <a:t>Komplex </a:t>
            </a:r>
            <a:r>
              <a:rPr lang="hu-HU" dirty="0">
                <a:solidFill>
                  <a:schemeClr val="accent2">
                    <a:lumMod val="50000"/>
                  </a:schemeClr>
                </a:solidFill>
                <a:latin typeface="Bodoni MT" panose="02070603080606020203" pitchFamily="18" charset="0"/>
              </a:rPr>
              <a:t>természettudományi verseny</a:t>
            </a:r>
          </a:p>
          <a:p>
            <a:r>
              <a:rPr lang="hu-HU" dirty="0" smtClean="0">
                <a:solidFill>
                  <a:schemeClr val="accent2">
                    <a:lumMod val="50000"/>
                  </a:schemeClr>
                </a:solidFill>
                <a:latin typeface="Bodoni MT" panose="02070603080606020203" pitchFamily="18" charset="0"/>
              </a:rPr>
              <a:t>Zrínyi </a:t>
            </a:r>
            <a:r>
              <a:rPr lang="hu-HU" dirty="0">
                <a:solidFill>
                  <a:schemeClr val="accent2">
                    <a:lumMod val="50000"/>
                  </a:schemeClr>
                </a:solidFill>
                <a:latin typeface="Bodoni MT" panose="02070603080606020203" pitchFamily="18" charset="0"/>
              </a:rPr>
              <a:t>Kupa, Mura </a:t>
            </a:r>
            <a:r>
              <a:rPr lang="hu-HU" dirty="0" smtClean="0">
                <a:solidFill>
                  <a:schemeClr val="accent2">
                    <a:lumMod val="50000"/>
                  </a:schemeClr>
                </a:solidFill>
                <a:latin typeface="Bodoni MT" panose="02070603080606020203" pitchFamily="18" charset="0"/>
              </a:rPr>
              <a:t>Kupa nemzetközi futóversenyek</a:t>
            </a:r>
            <a:endParaRPr lang="hu-HU" dirty="0"/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336331" y="0"/>
            <a:ext cx="11718017" cy="17303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5400" b="1" dirty="0" smtClean="0">
                <a:solidFill>
                  <a:schemeClr val="accent2">
                    <a:lumMod val="50000"/>
                  </a:schemeClr>
                </a:solidFill>
                <a:latin typeface="Bodoni MT" panose="02070603080606020203" pitchFamily="18" charset="0"/>
              </a:rPr>
              <a:t>Intézményünk által szervezett versenyek</a:t>
            </a:r>
            <a:endParaRPr lang="hu-HU" sz="5400" b="1" dirty="0">
              <a:solidFill>
                <a:schemeClr val="accent2">
                  <a:lumMod val="50000"/>
                </a:schemeClr>
              </a:solidFill>
              <a:latin typeface="Bodoni MT" panose="02070603080606020203" pitchFamily="18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8453" y="2869324"/>
            <a:ext cx="2975742" cy="3967656"/>
          </a:xfrm>
          <a:prstGeom prst="rect">
            <a:avLst/>
          </a:prstGeom>
          <a:ln w="44450">
            <a:solidFill>
              <a:schemeClr val="accent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83548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2">
                <a:lumMod val="40000"/>
                <a:lumOff val="60000"/>
              </a:schemeClr>
            </a:gs>
            <a:gs pos="83000">
              <a:schemeClr val="accent2">
                <a:lumMod val="60000"/>
                <a:lumOff val="4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8752" y="0"/>
            <a:ext cx="12063248" cy="1325563"/>
          </a:xfrm>
        </p:spPr>
        <p:txBody>
          <a:bodyPr>
            <a:normAutofit/>
          </a:bodyPr>
          <a:lstStyle/>
          <a:p>
            <a:pPr algn="ctr"/>
            <a:r>
              <a:rPr lang="hu-HU" sz="5400" b="1" dirty="0" smtClean="0">
                <a:solidFill>
                  <a:schemeClr val="accent2">
                    <a:lumMod val="50000"/>
                  </a:schemeClr>
                </a:solidFill>
                <a:latin typeface="Bodoni MT" panose="02070603080606020203" pitchFamily="18" charset="0"/>
              </a:rPr>
              <a:t>2025/26. tanévi versenyeredményeink</a:t>
            </a:r>
            <a:endParaRPr lang="hu-HU" sz="5400" b="1" dirty="0">
              <a:solidFill>
                <a:schemeClr val="accent2">
                  <a:lumMod val="50000"/>
                </a:schemeClr>
              </a:solidFill>
              <a:latin typeface="Bodoni MT" panose="02070603080606020203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8752" y="1166649"/>
            <a:ext cx="11947634" cy="5691352"/>
          </a:xfrm>
        </p:spPr>
        <p:txBody>
          <a:bodyPr>
            <a:normAutofit/>
          </a:bodyPr>
          <a:lstStyle/>
          <a:p>
            <a:r>
              <a:rPr lang="hu-HU" sz="2400" dirty="0" smtClean="0">
                <a:solidFill>
                  <a:schemeClr val="accent2">
                    <a:lumMod val="50000"/>
                  </a:schemeClr>
                </a:solidFill>
                <a:latin typeface="Bodoni MT" panose="02070603080606020203" pitchFamily="18" charset="0"/>
              </a:rPr>
              <a:t>Országos Asztalitenisz Diákolimpia – 6. hely</a:t>
            </a:r>
          </a:p>
          <a:p>
            <a:r>
              <a:rPr lang="hu-HU" sz="2400" dirty="0" smtClean="0">
                <a:solidFill>
                  <a:schemeClr val="accent2">
                    <a:lumMod val="50000"/>
                  </a:schemeClr>
                </a:solidFill>
                <a:latin typeface="Bodoni MT" panose="02070603080606020203" pitchFamily="18" charset="0"/>
              </a:rPr>
              <a:t>Repülő Hősök – Méhek Megőrzéséért országos verseny – 1. és 3. hely</a:t>
            </a:r>
          </a:p>
          <a:p>
            <a:r>
              <a:rPr lang="hu-HU" sz="2400" dirty="0" smtClean="0">
                <a:solidFill>
                  <a:schemeClr val="accent2">
                    <a:lumMod val="50000"/>
                  </a:schemeClr>
                </a:solidFill>
                <a:latin typeface="Bodoni MT" panose="02070603080606020203" pitchFamily="18" charset="0"/>
              </a:rPr>
              <a:t>Schmidt Egon nyomában: prózamondó verseny – 1. hely</a:t>
            </a:r>
          </a:p>
          <a:p>
            <a:pPr marL="0" indent="0">
              <a:buNone/>
            </a:pPr>
            <a:r>
              <a:rPr lang="hu-HU" sz="2400" dirty="0">
                <a:solidFill>
                  <a:schemeClr val="accent2">
                    <a:lumMod val="50000"/>
                  </a:schemeClr>
                </a:solidFill>
                <a:latin typeface="Bodoni MT" panose="02070603080606020203" pitchFamily="18" charset="0"/>
              </a:rPr>
              <a:t>	</a:t>
            </a:r>
            <a:r>
              <a:rPr lang="hu-HU" sz="2400" dirty="0" smtClean="0">
                <a:solidFill>
                  <a:schemeClr val="accent2">
                    <a:lumMod val="50000"/>
                  </a:schemeClr>
                </a:solidFill>
                <a:latin typeface="Bodoni MT" panose="02070603080606020203" pitchFamily="18" charset="0"/>
              </a:rPr>
              <a:t>	</a:t>
            </a:r>
            <a:r>
              <a:rPr lang="hu-HU" sz="2400" dirty="0">
                <a:solidFill>
                  <a:schemeClr val="accent2">
                    <a:lumMod val="50000"/>
                  </a:schemeClr>
                </a:solidFill>
                <a:latin typeface="Bodoni MT" panose="02070603080606020203" pitchFamily="18" charset="0"/>
              </a:rPr>
              <a:t> </a:t>
            </a:r>
            <a:r>
              <a:rPr lang="hu-HU" sz="2400" dirty="0" smtClean="0">
                <a:solidFill>
                  <a:schemeClr val="accent2">
                    <a:lumMod val="50000"/>
                  </a:schemeClr>
                </a:solidFill>
                <a:latin typeface="Bodoni MT" panose="02070603080606020203" pitchFamily="18" charset="0"/>
              </a:rPr>
              <a:t>                       rajzverseny – 2. hely</a:t>
            </a:r>
          </a:p>
          <a:p>
            <a:r>
              <a:rPr lang="hu-HU" sz="2400" dirty="0" smtClean="0">
                <a:solidFill>
                  <a:schemeClr val="accent2">
                    <a:lumMod val="50000"/>
                  </a:schemeClr>
                </a:solidFill>
                <a:latin typeface="Bodoni MT" panose="02070603080606020203" pitchFamily="18" charset="0"/>
              </a:rPr>
              <a:t>„Szép Zalában születtem” megyei verseny – ARANY minősítés</a:t>
            </a:r>
          </a:p>
          <a:p>
            <a:r>
              <a:rPr lang="hu-HU" sz="2400" dirty="0" smtClean="0">
                <a:solidFill>
                  <a:schemeClr val="accent2">
                    <a:lumMod val="50000"/>
                  </a:schemeClr>
                </a:solidFill>
                <a:latin typeface="Bodoni MT" panose="02070603080606020203" pitchFamily="18" charset="0"/>
              </a:rPr>
              <a:t>Adventi-Karácsonyi Ének- és Versmondó verseny – EZÜST és BRONZ  									      minősítés</a:t>
            </a:r>
          </a:p>
          <a:p>
            <a:r>
              <a:rPr lang="hu-HU" sz="2400" dirty="0" smtClean="0">
                <a:solidFill>
                  <a:schemeClr val="accent2">
                    <a:lumMod val="50000"/>
                  </a:schemeClr>
                </a:solidFill>
                <a:latin typeface="Bodoni MT" panose="02070603080606020203" pitchFamily="18" charset="0"/>
              </a:rPr>
              <a:t>Horvát Szavaló verseny (körzeti) – 1. hely – 2 fő</a:t>
            </a:r>
          </a:p>
          <a:p>
            <a:pPr marL="914400" lvl="2" indent="0">
              <a:buNone/>
            </a:pPr>
            <a:r>
              <a:rPr lang="hu-HU" sz="1800" dirty="0">
                <a:solidFill>
                  <a:schemeClr val="accent2">
                    <a:lumMod val="50000"/>
                  </a:schemeClr>
                </a:solidFill>
                <a:latin typeface="Bodoni MT" panose="02070603080606020203" pitchFamily="18" charset="0"/>
              </a:rPr>
              <a:t>	</a:t>
            </a:r>
            <a:r>
              <a:rPr lang="hu-HU" sz="1800" dirty="0" smtClean="0">
                <a:solidFill>
                  <a:schemeClr val="accent2">
                    <a:lumMod val="50000"/>
                  </a:schemeClr>
                </a:solidFill>
                <a:latin typeface="Bodoni MT" panose="02070603080606020203" pitchFamily="18" charset="0"/>
              </a:rPr>
              <a:t>			   </a:t>
            </a:r>
            <a:r>
              <a:rPr lang="hu-HU" sz="2400" dirty="0" smtClean="0">
                <a:solidFill>
                  <a:schemeClr val="accent2">
                    <a:lumMod val="50000"/>
                  </a:schemeClr>
                </a:solidFill>
                <a:latin typeface="Bodoni MT" panose="02070603080606020203" pitchFamily="18" charset="0"/>
              </a:rPr>
              <a:t>2. hely – 1 fő</a:t>
            </a:r>
          </a:p>
          <a:p>
            <a:pPr marL="914400" lvl="2" indent="0">
              <a:buNone/>
            </a:pPr>
            <a:r>
              <a:rPr lang="hu-HU" sz="2400" dirty="0">
                <a:solidFill>
                  <a:schemeClr val="accent2">
                    <a:lumMod val="50000"/>
                  </a:schemeClr>
                </a:solidFill>
                <a:latin typeface="Bodoni MT" panose="02070603080606020203" pitchFamily="18" charset="0"/>
              </a:rPr>
              <a:t>	</a:t>
            </a:r>
            <a:r>
              <a:rPr lang="hu-HU" sz="2400" dirty="0" smtClean="0">
                <a:solidFill>
                  <a:schemeClr val="accent2">
                    <a:lumMod val="50000"/>
                  </a:schemeClr>
                </a:solidFill>
                <a:latin typeface="Bodoni MT" panose="02070603080606020203" pitchFamily="18" charset="0"/>
              </a:rPr>
              <a:t>			  3. hely – 1 fő</a:t>
            </a:r>
            <a:endParaRPr lang="hu-HU" sz="1800" dirty="0" smtClean="0">
              <a:solidFill>
                <a:schemeClr val="accent2">
                  <a:lumMod val="50000"/>
                </a:schemeClr>
              </a:solidFill>
              <a:latin typeface="Bodoni MT" panose="02070603080606020203" pitchFamily="18" charset="0"/>
            </a:endParaRPr>
          </a:p>
          <a:p>
            <a:r>
              <a:rPr lang="hu-HU" sz="2400" dirty="0" smtClean="0">
                <a:solidFill>
                  <a:schemeClr val="accent2">
                    <a:lumMod val="50000"/>
                  </a:schemeClr>
                </a:solidFill>
                <a:latin typeface="Bodoni MT" panose="02070603080606020203" pitchFamily="18" charset="0"/>
              </a:rPr>
              <a:t>Csizmadia Mária körzeti helyesírás verseny – 3. hely</a:t>
            </a:r>
          </a:p>
          <a:p>
            <a:r>
              <a:rPr lang="hu-HU" sz="2400" dirty="0" smtClean="0">
                <a:solidFill>
                  <a:schemeClr val="accent2">
                    <a:lumMod val="50000"/>
                  </a:schemeClr>
                </a:solidFill>
                <a:latin typeface="Bodoni MT" panose="02070603080606020203" pitchFamily="18" charset="0"/>
              </a:rPr>
              <a:t>Bolyai Matematika verseny – 1. hely</a:t>
            </a:r>
          </a:p>
          <a:p>
            <a:r>
              <a:rPr lang="hu-HU" sz="2400" dirty="0" smtClean="0">
                <a:solidFill>
                  <a:schemeClr val="accent2">
                    <a:lumMod val="50000"/>
                  </a:schemeClr>
                </a:solidFill>
                <a:latin typeface="Bodoni MT" panose="02070603080606020203" pitchFamily="18" charset="0"/>
              </a:rPr>
              <a:t>Tanulóink bejutottak az Okostányér Országos Diák Tudáspróbára.</a:t>
            </a:r>
            <a:endParaRPr lang="hu-HU" sz="2400" dirty="0">
              <a:solidFill>
                <a:schemeClr val="accent2">
                  <a:lumMod val="50000"/>
                </a:schemeClr>
              </a:solidFill>
              <a:latin typeface="Bodoni MT" panose="02070603080606020203" pitchFamily="18" charset="0"/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6964" y="3252602"/>
            <a:ext cx="2511972" cy="3552844"/>
          </a:xfrm>
          <a:prstGeom prst="rect">
            <a:avLst/>
          </a:prstGeom>
          <a:ln w="44450">
            <a:solidFill>
              <a:schemeClr val="accent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5758736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15549</TotalTime>
  <Words>391</Words>
  <Application>Microsoft Office PowerPoint</Application>
  <PresentationFormat>Szélesvásznú</PresentationFormat>
  <Paragraphs>82</Paragraphs>
  <Slides>11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6" baseType="lpstr">
      <vt:lpstr>Arial</vt:lpstr>
      <vt:lpstr>Bodoni MT</vt:lpstr>
      <vt:lpstr>Calibri</vt:lpstr>
      <vt:lpstr>Calibri Light</vt:lpstr>
      <vt:lpstr>Office-téma</vt:lpstr>
      <vt:lpstr>Zrínyi Miklós Általános Iskola Murakeresztúr</vt:lpstr>
      <vt:lpstr>PowerPoint-bemutató</vt:lpstr>
      <vt:lpstr>PowerPoint-bemutató</vt:lpstr>
      <vt:lpstr>PowerPoint-bemutató</vt:lpstr>
      <vt:lpstr>Ökoiskola vagyunk!</vt:lpstr>
      <vt:lpstr>PowerPoint-bemutató</vt:lpstr>
      <vt:lpstr>PowerPoint-bemutató</vt:lpstr>
      <vt:lpstr>PowerPoint-bemutató</vt:lpstr>
      <vt:lpstr>2025/26. tanévi versenyeredményeink</vt:lpstr>
      <vt:lpstr>Kompetenciamérés</vt:lpstr>
      <vt:lpstr>Beiratkozás: 2026. április 23-24.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Zrínyi Miklós Általános Iskola Murakeresztúr</dc:title>
  <dc:creator>Herman Lilla</dc:creator>
  <cp:lastModifiedBy>Herman Lilla</cp:lastModifiedBy>
  <cp:revision>46</cp:revision>
  <dcterms:created xsi:type="dcterms:W3CDTF">2026-03-02T12:18:40Z</dcterms:created>
  <dcterms:modified xsi:type="dcterms:W3CDTF">2026-03-13T07:27:54Z</dcterms:modified>
</cp:coreProperties>
</file>